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257" r:id="rId4"/>
    <p:sldId id="258" r:id="rId5"/>
    <p:sldId id="259" r:id="rId6"/>
    <p:sldId id="260" r:id="rId7"/>
    <p:sldId id="261" r:id="rId8"/>
    <p:sldId id="262" r:id="rId9"/>
    <p:sldId id="264" r:id="rId10"/>
    <p:sldId id="263"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99827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08900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1612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355735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5518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9432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91793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346508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634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2067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61219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86656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458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23192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736225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93242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10/21/2023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19985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4.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4796-AE96-1518-DDB3-0EE714CEB651}"/>
              </a:ext>
            </a:extLst>
          </p:cNvPr>
          <p:cNvSpPr>
            <a:spLocks noGrp="1"/>
          </p:cNvSpPr>
          <p:nvPr>
            <p:ph type="title"/>
          </p:nvPr>
        </p:nvSpPr>
        <p:spPr/>
        <p:txBody>
          <a:bodyPr anchor="b"/>
          <a:lstStyle/>
          <a:p>
            <a:pPr algn="ctr"/>
            <a:r>
              <a:rPr lang="en-US" i="1" dirty="0">
                <a:solidFill>
                  <a:srgbClr val="0070C0"/>
                </a:solidFill>
              </a:rPr>
              <a:t>THE</a:t>
            </a:r>
            <a:r>
              <a:rPr lang="en-US" dirty="0">
                <a:solidFill>
                  <a:srgbClr val="0070C0"/>
                </a:solidFill>
              </a:rPr>
              <a:t> </a:t>
            </a:r>
            <a:r>
              <a:rPr lang="en-US" i="1" dirty="0">
                <a:solidFill>
                  <a:srgbClr val="0070C0"/>
                </a:solidFill>
              </a:rPr>
              <a:t>PRESIDENT</a:t>
            </a:r>
            <a:r>
              <a:rPr lang="en-US" dirty="0">
                <a:solidFill>
                  <a:srgbClr val="0070C0"/>
                </a:solidFill>
              </a:rPr>
              <a:t> </a:t>
            </a:r>
            <a:r>
              <a:rPr lang="en-US" i="1" dirty="0">
                <a:solidFill>
                  <a:srgbClr val="0070C0"/>
                </a:solidFill>
              </a:rPr>
              <a:t>OF</a:t>
            </a:r>
            <a:r>
              <a:rPr lang="en-US" dirty="0">
                <a:solidFill>
                  <a:srgbClr val="0070C0"/>
                </a:solidFill>
              </a:rPr>
              <a:t> </a:t>
            </a:r>
            <a:r>
              <a:rPr lang="en-US" i="1" dirty="0">
                <a:solidFill>
                  <a:srgbClr val="0070C0"/>
                </a:solidFill>
              </a:rPr>
              <a:t>INDIA</a:t>
            </a:r>
            <a:r>
              <a:rPr lang="en-US" dirty="0">
                <a:solidFill>
                  <a:srgbClr val="0070C0"/>
                </a:solidFill>
              </a:rPr>
              <a:t> </a:t>
            </a:r>
          </a:p>
        </p:txBody>
      </p:sp>
    </p:spTree>
    <p:extLst>
      <p:ext uri="{BB962C8B-B14F-4D97-AF65-F5344CB8AC3E}">
        <p14:creationId xmlns:p14="http://schemas.microsoft.com/office/powerpoint/2010/main" val="1175416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E18B5-5D3D-0C88-C2D0-DC86122BA6C3}"/>
              </a:ext>
            </a:extLst>
          </p:cNvPr>
          <p:cNvSpPr>
            <a:spLocks noGrp="1"/>
          </p:cNvSpPr>
          <p:nvPr>
            <p:ph type="title"/>
          </p:nvPr>
        </p:nvSpPr>
        <p:spPr/>
        <p:txBody>
          <a:bodyPr/>
          <a:lstStyle/>
          <a:p>
            <a:pPr algn="ctr"/>
            <a:r>
              <a:rPr lang="en-US" dirty="0"/>
              <a:t>INTRODUCTION TO OFFICE OF PRESIDENT </a:t>
            </a:r>
          </a:p>
        </p:txBody>
      </p:sp>
      <p:sp>
        <p:nvSpPr>
          <p:cNvPr id="3" name="Subtitle 2">
            <a:extLst>
              <a:ext uri="{FF2B5EF4-FFF2-40B4-BE49-F238E27FC236}">
                <a16:creationId xmlns:a16="http://schemas.microsoft.com/office/drawing/2014/main" id="{EB3C71AA-0FC3-D5E3-C445-C133F3FE2ACB}"/>
              </a:ext>
            </a:extLst>
          </p:cNvPr>
          <p:cNvSpPr>
            <a:spLocks noGrp="1"/>
          </p:cNvSpPr>
          <p:nvPr>
            <p:ph sz="half" idx="1"/>
          </p:nvPr>
        </p:nvSpPr>
        <p:spPr/>
        <p:txBody>
          <a:bodyPr/>
          <a:lstStyle/>
          <a:p>
            <a:pPr marL="0" indent="0">
              <a:buNone/>
            </a:pPr>
            <a:r>
              <a:rPr lang="en-US" dirty="0">
                <a:solidFill>
                  <a:schemeClr val="accent5"/>
                </a:solidFill>
              </a:rPr>
              <a:t>The Indian president is the head of the state and he is also called the first citizen of India. The president is the nominal head of executive. He is a part of union executive, provision of article 52 -78.Droupdi </a:t>
            </a:r>
            <a:r>
              <a:rPr lang="en-US" dirty="0" err="1">
                <a:solidFill>
                  <a:schemeClr val="accent5"/>
                </a:solidFill>
              </a:rPr>
              <a:t>Murmu</a:t>
            </a:r>
            <a:r>
              <a:rPr lang="en-US" dirty="0">
                <a:solidFill>
                  <a:schemeClr val="accent5"/>
                </a:solidFill>
              </a:rPr>
              <a:t> is15th current president of India since 2022</a:t>
            </a:r>
          </a:p>
        </p:txBody>
      </p:sp>
      <p:pic>
        <p:nvPicPr>
          <p:cNvPr id="5" name="Content Placeholder 4">
            <a:extLst>
              <a:ext uri="{FF2B5EF4-FFF2-40B4-BE49-F238E27FC236}">
                <a16:creationId xmlns:a16="http://schemas.microsoft.com/office/drawing/2014/main" id="{6AD11526-971A-7790-F2C9-889204DA946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1369" y="2122388"/>
            <a:ext cx="4184650" cy="2613223"/>
          </a:xfrm>
        </p:spPr>
      </p:pic>
    </p:spTree>
    <p:extLst>
      <p:ext uri="{BB962C8B-B14F-4D97-AF65-F5344CB8AC3E}">
        <p14:creationId xmlns:p14="http://schemas.microsoft.com/office/powerpoint/2010/main" val="406644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AF6B3-672B-1E17-8552-B3C83FC977C2}"/>
              </a:ext>
            </a:extLst>
          </p:cNvPr>
          <p:cNvSpPr>
            <a:spLocks noGrp="1"/>
          </p:cNvSpPr>
          <p:nvPr>
            <p:ph type="title"/>
          </p:nvPr>
        </p:nvSpPr>
        <p:spPr/>
        <p:txBody>
          <a:bodyPr/>
          <a:lstStyle/>
          <a:p>
            <a:r>
              <a:rPr lang="en-US" i="1" dirty="0"/>
              <a:t>COMPOSITION</a:t>
            </a:r>
            <a:r>
              <a:rPr lang="en-US" dirty="0"/>
              <a:t> </a:t>
            </a:r>
            <a:r>
              <a:rPr lang="en-US" i="1" dirty="0"/>
              <a:t>OF</a:t>
            </a:r>
            <a:r>
              <a:rPr lang="en-US" dirty="0"/>
              <a:t> </a:t>
            </a:r>
            <a:r>
              <a:rPr lang="en-US" i="1" dirty="0"/>
              <a:t>PRESIDENT</a:t>
            </a:r>
            <a:r>
              <a:rPr lang="en-US" dirty="0"/>
              <a:t> </a:t>
            </a:r>
          </a:p>
        </p:txBody>
      </p:sp>
      <p:sp>
        <p:nvSpPr>
          <p:cNvPr id="3" name="Content Placeholder 2">
            <a:extLst>
              <a:ext uri="{FF2B5EF4-FFF2-40B4-BE49-F238E27FC236}">
                <a16:creationId xmlns:a16="http://schemas.microsoft.com/office/drawing/2014/main" id="{BDB57AE1-41E0-A004-7B40-87559C8F9BEE}"/>
              </a:ext>
            </a:extLst>
          </p:cNvPr>
          <p:cNvSpPr>
            <a:spLocks noGrp="1"/>
          </p:cNvSpPr>
          <p:nvPr>
            <p:ph idx="1"/>
          </p:nvPr>
        </p:nvSpPr>
        <p:spPr/>
        <p:txBody>
          <a:bodyPr/>
          <a:lstStyle/>
          <a:p>
            <a:pPr>
              <a:buFont typeface="+mj-lt"/>
              <a:buAutoNum type="arabicPeriod"/>
            </a:pPr>
            <a:r>
              <a:rPr lang="en-US" dirty="0">
                <a:solidFill>
                  <a:schemeClr val="accent5"/>
                </a:solidFill>
              </a:rPr>
              <a:t>Qualification of president</a:t>
            </a:r>
          </a:p>
          <a:p>
            <a:pPr>
              <a:buFont typeface="+mj-lt"/>
              <a:buAutoNum type="arabicPeriod"/>
            </a:pPr>
            <a:r>
              <a:rPr lang="en-US" dirty="0">
                <a:solidFill>
                  <a:schemeClr val="accent5"/>
                </a:solidFill>
              </a:rPr>
              <a:t>Tenure of the president</a:t>
            </a:r>
          </a:p>
          <a:p>
            <a:pPr>
              <a:buFont typeface="+mj-lt"/>
              <a:buAutoNum type="arabicPeriod"/>
            </a:pPr>
            <a:r>
              <a:rPr lang="en-US" dirty="0">
                <a:solidFill>
                  <a:schemeClr val="accent5"/>
                </a:solidFill>
              </a:rPr>
              <a:t>Vacation of the office of the president</a:t>
            </a:r>
          </a:p>
          <a:p>
            <a:pPr>
              <a:buFont typeface="+mj-lt"/>
              <a:buAutoNum type="arabicPeriod"/>
            </a:pPr>
            <a:r>
              <a:rPr lang="en-US" dirty="0">
                <a:solidFill>
                  <a:schemeClr val="accent5"/>
                </a:solidFill>
              </a:rPr>
              <a:t>Salary and allowances of the president</a:t>
            </a:r>
          </a:p>
          <a:p>
            <a:pPr>
              <a:buFont typeface="+mj-lt"/>
              <a:buAutoNum type="arabicPeriod"/>
            </a:pPr>
            <a:r>
              <a:rPr lang="en-US" dirty="0">
                <a:solidFill>
                  <a:schemeClr val="accent5"/>
                </a:solidFill>
              </a:rPr>
              <a:t>Privileges of the president </a:t>
            </a:r>
          </a:p>
        </p:txBody>
      </p:sp>
    </p:spTree>
    <p:extLst>
      <p:ext uri="{BB962C8B-B14F-4D97-AF65-F5344CB8AC3E}">
        <p14:creationId xmlns:p14="http://schemas.microsoft.com/office/powerpoint/2010/main" val="2515194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D208A-677F-49C4-3DF5-054C76D01134}"/>
              </a:ext>
            </a:extLst>
          </p:cNvPr>
          <p:cNvSpPr>
            <a:spLocks noGrp="1"/>
          </p:cNvSpPr>
          <p:nvPr>
            <p:ph type="title"/>
          </p:nvPr>
        </p:nvSpPr>
        <p:spPr/>
        <p:txBody>
          <a:bodyPr/>
          <a:lstStyle/>
          <a:p>
            <a:pPr algn="ctr"/>
            <a:r>
              <a:rPr lang="en-US" dirty="0"/>
              <a:t>POWER AND FUNCTIONS OF THE PRESIDENT </a:t>
            </a:r>
          </a:p>
        </p:txBody>
      </p:sp>
      <p:pic>
        <p:nvPicPr>
          <p:cNvPr id="4" name="Content Placeholder 3">
            <a:extLst>
              <a:ext uri="{FF2B5EF4-FFF2-40B4-BE49-F238E27FC236}">
                <a16:creationId xmlns:a16="http://schemas.microsoft.com/office/drawing/2014/main" id="{F8ACBBD7-F0A7-225F-9A1A-488B0E8AE4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8869" y="2160588"/>
            <a:ext cx="6514299" cy="3881437"/>
          </a:xfrm>
        </p:spPr>
      </p:pic>
    </p:spTree>
    <p:extLst>
      <p:ext uri="{BB962C8B-B14F-4D97-AF65-F5344CB8AC3E}">
        <p14:creationId xmlns:p14="http://schemas.microsoft.com/office/powerpoint/2010/main" val="262336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CBEF-C6A2-B086-EED0-3D2FCC1E20C0}"/>
              </a:ext>
            </a:extLst>
          </p:cNvPr>
          <p:cNvSpPr>
            <a:spLocks noGrp="1"/>
          </p:cNvSpPr>
          <p:nvPr>
            <p:ph type="title"/>
          </p:nvPr>
        </p:nvSpPr>
        <p:spPr/>
        <p:txBody>
          <a:bodyPr anchor="t"/>
          <a:lstStyle/>
          <a:p>
            <a:pPr algn="ctr"/>
            <a:r>
              <a:rPr lang="en-US" i="1" dirty="0"/>
              <a:t>EXECUTIVE POWER OF THE PRESIDENT </a:t>
            </a:r>
          </a:p>
        </p:txBody>
      </p:sp>
      <p:sp>
        <p:nvSpPr>
          <p:cNvPr id="3" name="Content Placeholder 2">
            <a:extLst>
              <a:ext uri="{FF2B5EF4-FFF2-40B4-BE49-F238E27FC236}">
                <a16:creationId xmlns:a16="http://schemas.microsoft.com/office/drawing/2014/main" id="{F35E6BEC-EEE0-38C8-24A1-77A97C06E113}"/>
              </a:ext>
            </a:extLst>
          </p:cNvPr>
          <p:cNvSpPr>
            <a:spLocks noGrp="1"/>
          </p:cNvSpPr>
          <p:nvPr>
            <p:ph sz="half" idx="1"/>
          </p:nvPr>
        </p:nvSpPr>
        <p:spPr/>
        <p:txBody>
          <a:bodyPr/>
          <a:lstStyle/>
          <a:p>
            <a:pPr>
              <a:buFont typeface="+mj-lt"/>
              <a:buAutoNum type="arabicPeriod"/>
            </a:pPr>
            <a:r>
              <a:rPr lang="en-US" dirty="0">
                <a:solidFill>
                  <a:schemeClr val="accent5"/>
                </a:solidFill>
              </a:rPr>
              <a:t>Powers related to council of ministers</a:t>
            </a:r>
          </a:p>
          <a:p>
            <a:pPr>
              <a:buFont typeface="+mj-lt"/>
              <a:buAutoNum type="arabicPeriod"/>
            </a:pPr>
            <a:r>
              <a:rPr lang="en-US" dirty="0">
                <a:solidFill>
                  <a:schemeClr val="accent5"/>
                </a:solidFill>
              </a:rPr>
              <a:t>Military power</a:t>
            </a:r>
          </a:p>
          <a:p>
            <a:pPr>
              <a:buFont typeface="+mj-lt"/>
              <a:buAutoNum type="arabicPeriod"/>
            </a:pPr>
            <a:r>
              <a:rPr lang="en-US" dirty="0">
                <a:solidFill>
                  <a:schemeClr val="accent5"/>
                </a:solidFill>
              </a:rPr>
              <a:t>Control over appointments</a:t>
            </a:r>
          </a:p>
          <a:p>
            <a:pPr>
              <a:buFont typeface="+mj-lt"/>
              <a:buAutoNum type="arabicPeriod"/>
            </a:pPr>
            <a:r>
              <a:rPr lang="en-US" dirty="0">
                <a:solidFill>
                  <a:schemeClr val="accent5"/>
                </a:solidFill>
              </a:rPr>
              <a:t>Appointment of different commissions</a:t>
            </a:r>
          </a:p>
          <a:p>
            <a:pPr>
              <a:buFont typeface="+mj-lt"/>
              <a:buAutoNum type="arabicPeriod"/>
            </a:pPr>
            <a:r>
              <a:rPr lang="en-US" dirty="0">
                <a:solidFill>
                  <a:schemeClr val="accent5"/>
                </a:solidFill>
              </a:rPr>
              <a:t>Administrative functions</a:t>
            </a:r>
          </a:p>
          <a:p>
            <a:pPr>
              <a:buFont typeface="+mj-lt"/>
              <a:buAutoNum type="arabicPeriod"/>
            </a:pPr>
            <a:endParaRPr lang="en-US" dirty="0"/>
          </a:p>
        </p:txBody>
      </p:sp>
      <p:pic>
        <p:nvPicPr>
          <p:cNvPr id="5" name="Content Placeholder 4">
            <a:extLst>
              <a:ext uri="{FF2B5EF4-FFF2-40B4-BE49-F238E27FC236}">
                <a16:creationId xmlns:a16="http://schemas.microsoft.com/office/drawing/2014/main" id="{37E2AAF0-798D-8D28-FDA2-BF3BFC76450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75668" y="2087946"/>
            <a:ext cx="4184650" cy="2682107"/>
          </a:xfrm>
        </p:spPr>
      </p:pic>
    </p:spTree>
    <p:extLst>
      <p:ext uri="{BB962C8B-B14F-4D97-AF65-F5344CB8AC3E}">
        <p14:creationId xmlns:p14="http://schemas.microsoft.com/office/powerpoint/2010/main" val="174822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6C96-16FD-AB0F-6341-42617A05BCD0}"/>
              </a:ext>
            </a:extLst>
          </p:cNvPr>
          <p:cNvSpPr>
            <a:spLocks noGrp="1"/>
          </p:cNvSpPr>
          <p:nvPr>
            <p:ph type="title"/>
          </p:nvPr>
        </p:nvSpPr>
        <p:spPr/>
        <p:txBody>
          <a:bodyPr/>
          <a:lstStyle/>
          <a:p>
            <a:r>
              <a:rPr lang="en-US" i="1" dirty="0"/>
              <a:t>LEGISLATIVE POWERS OF THE PRESIDENT </a:t>
            </a:r>
          </a:p>
        </p:txBody>
      </p:sp>
      <p:sp>
        <p:nvSpPr>
          <p:cNvPr id="3" name="Content Placeholder 2">
            <a:extLst>
              <a:ext uri="{FF2B5EF4-FFF2-40B4-BE49-F238E27FC236}">
                <a16:creationId xmlns:a16="http://schemas.microsoft.com/office/drawing/2014/main" id="{58286865-CFC5-2086-5FFB-D474D111C28E}"/>
              </a:ext>
            </a:extLst>
          </p:cNvPr>
          <p:cNvSpPr>
            <a:spLocks noGrp="1"/>
          </p:cNvSpPr>
          <p:nvPr>
            <p:ph sz="half" idx="1"/>
          </p:nvPr>
        </p:nvSpPr>
        <p:spPr/>
        <p:txBody>
          <a:bodyPr/>
          <a:lstStyle/>
          <a:p>
            <a:r>
              <a:rPr lang="en-US" dirty="0">
                <a:solidFill>
                  <a:schemeClr val="accent5"/>
                </a:solidFill>
              </a:rPr>
              <a:t>To convene and prorogue the session of the parliament</a:t>
            </a:r>
          </a:p>
          <a:p>
            <a:r>
              <a:rPr lang="en-US" dirty="0">
                <a:solidFill>
                  <a:schemeClr val="accent5"/>
                </a:solidFill>
              </a:rPr>
              <a:t>To inaugurate the parliament</a:t>
            </a:r>
          </a:p>
          <a:p>
            <a:r>
              <a:rPr lang="en-US" dirty="0">
                <a:solidFill>
                  <a:schemeClr val="accent5"/>
                </a:solidFill>
              </a:rPr>
              <a:t>To address and send the message to the parliament</a:t>
            </a:r>
          </a:p>
          <a:p>
            <a:r>
              <a:rPr lang="en-US" dirty="0">
                <a:solidFill>
                  <a:schemeClr val="accent5"/>
                </a:solidFill>
              </a:rPr>
              <a:t>To convene the joint meeting of both the houses</a:t>
            </a:r>
          </a:p>
          <a:p>
            <a:r>
              <a:rPr lang="en-US" dirty="0">
                <a:solidFill>
                  <a:schemeClr val="accent5"/>
                </a:solidFill>
              </a:rPr>
              <a:t>To dissolve the house of the people</a:t>
            </a:r>
          </a:p>
          <a:p>
            <a:r>
              <a:rPr lang="en-US" dirty="0">
                <a:solidFill>
                  <a:schemeClr val="accent5"/>
                </a:solidFill>
              </a:rPr>
              <a:t>Power to issue ordinance </a:t>
            </a:r>
          </a:p>
        </p:txBody>
      </p:sp>
      <p:pic>
        <p:nvPicPr>
          <p:cNvPr id="5" name="Content Placeholder 4">
            <a:extLst>
              <a:ext uri="{FF2B5EF4-FFF2-40B4-BE49-F238E27FC236}">
                <a16:creationId xmlns:a16="http://schemas.microsoft.com/office/drawing/2014/main" id="{557644D9-2C5C-2CB4-416C-79B323917BF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89525" y="2819522"/>
            <a:ext cx="4184650" cy="2563569"/>
          </a:xfrm>
        </p:spPr>
      </p:pic>
    </p:spTree>
    <p:extLst>
      <p:ext uri="{BB962C8B-B14F-4D97-AF65-F5344CB8AC3E}">
        <p14:creationId xmlns:p14="http://schemas.microsoft.com/office/powerpoint/2010/main" val="170735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DCA98-33E3-BFA1-09C0-1281C6EBDCA0}"/>
              </a:ext>
            </a:extLst>
          </p:cNvPr>
          <p:cNvSpPr>
            <a:spLocks noGrp="1"/>
          </p:cNvSpPr>
          <p:nvPr>
            <p:ph type="title"/>
          </p:nvPr>
        </p:nvSpPr>
        <p:spPr/>
        <p:txBody>
          <a:bodyPr/>
          <a:lstStyle/>
          <a:p>
            <a:r>
              <a:rPr lang="en-US" dirty="0"/>
              <a:t>FINANCIAL FUNCTIONS OF THE PRESIDENT </a:t>
            </a:r>
          </a:p>
        </p:txBody>
      </p:sp>
      <p:sp>
        <p:nvSpPr>
          <p:cNvPr id="3" name="Content Placeholder 2">
            <a:extLst>
              <a:ext uri="{FF2B5EF4-FFF2-40B4-BE49-F238E27FC236}">
                <a16:creationId xmlns:a16="http://schemas.microsoft.com/office/drawing/2014/main" id="{EBF80488-4EBD-06D8-ECD6-C60E6F51CEA4}"/>
              </a:ext>
            </a:extLst>
          </p:cNvPr>
          <p:cNvSpPr>
            <a:spLocks noGrp="1"/>
          </p:cNvSpPr>
          <p:nvPr>
            <p:ph sz="half" idx="1"/>
          </p:nvPr>
        </p:nvSpPr>
        <p:spPr/>
        <p:txBody>
          <a:bodyPr/>
          <a:lstStyle/>
          <a:p>
            <a:pPr>
              <a:buFont typeface="+mj-lt"/>
              <a:buAutoNum type="arabicPeriod"/>
            </a:pPr>
            <a:r>
              <a:rPr lang="en-US" dirty="0">
                <a:solidFill>
                  <a:schemeClr val="accent5"/>
                </a:solidFill>
              </a:rPr>
              <a:t>To get the money Bill introduce</a:t>
            </a:r>
          </a:p>
          <a:p>
            <a:pPr>
              <a:buFont typeface="+mj-lt"/>
              <a:buAutoNum type="arabicPeriod"/>
            </a:pPr>
            <a:r>
              <a:rPr lang="en-US" dirty="0">
                <a:solidFill>
                  <a:schemeClr val="accent5"/>
                </a:solidFill>
              </a:rPr>
              <a:t>Control over contingency fund</a:t>
            </a:r>
          </a:p>
          <a:p>
            <a:pPr>
              <a:buFont typeface="+mj-lt"/>
              <a:buAutoNum type="arabicPeriod"/>
            </a:pPr>
            <a:r>
              <a:rPr lang="en-US" dirty="0">
                <a:solidFill>
                  <a:schemeClr val="accent5"/>
                </a:solidFill>
              </a:rPr>
              <a:t>Appointment of finance commission</a:t>
            </a:r>
          </a:p>
          <a:p>
            <a:pPr>
              <a:buFont typeface="+mj-lt"/>
              <a:buAutoNum type="arabicPeriod"/>
            </a:pPr>
            <a:r>
              <a:rPr lang="en-US" dirty="0">
                <a:solidFill>
                  <a:schemeClr val="accent5"/>
                </a:solidFill>
              </a:rPr>
              <a:t>Distribution of export duty on jute</a:t>
            </a:r>
          </a:p>
          <a:p>
            <a:pPr>
              <a:buFont typeface="+mj-lt"/>
              <a:buAutoNum type="arabicPeriod"/>
            </a:pPr>
            <a:r>
              <a:rPr lang="en-US" dirty="0">
                <a:solidFill>
                  <a:schemeClr val="accent5"/>
                </a:solidFill>
              </a:rPr>
              <a:t>To place the report of comptroller and auditor general before the parliament </a:t>
            </a:r>
          </a:p>
        </p:txBody>
      </p:sp>
      <p:pic>
        <p:nvPicPr>
          <p:cNvPr id="5" name="Content Placeholder 4">
            <a:extLst>
              <a:ext uri="{FF2B5EF4-FFF2-40B4-BE49-F238E27FC236}">
                <a16:creationId xmlns:a16="http://schemas.microsoft.com/office/drawing/2014/main" id="{FB961396-23C0-18DD-5D52-849B5FA8EF6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25306" y="1931193"/>
            <a:ext cx="4184650" cy="2374048"/>
          </a:xfrm>
        </p:spPr>
      </p:pic>
    </p:spTree>
    <p:extLst>
      <p:ext uri="{BB962C8B-B14F-4D97-AF65-F5344CB8AC3E}">
        <p14:creationId xmlns:p14="http://schemas.microsoft.com/office/powerpoint/2010/main" val="865802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8D447-73E5-15DD-6BFE-256169199219}"/>
              </a:ext>
            </a:extLst>
          </p:cNvPr>
          <p:cNvSpPr>
            <a:spLocks noGrp="1"/>
          </p:cNvSpPr>
          <p:nvPr>
            <p:ph type="title"/>
          </p:nvPr>
        </p:nvSpPr>
        <p:spPr/>
        <p:txBody>
          <a:bodyPr/>
          <a:lstStyle/>
          <a:p>
            <a:r>
              <a:rPr lang="en-US" dirty="0"/>
              <a:t>JUDICIAL POWER OF THE PRESIDENT </a:t>
            </a:r>
          </a:p>
        </p:txBody>
      </p:sp>
      <p:sp>
        <p:nvSpPr>
          <p:cNvPr id="3" name="Content Placeholder 2">
            <a:extLst>
              <a:ext uri="{FF2B5EF4-FFF2-40B4-BE49-F238E27FC236}">
                <a16:creationId xmlns:a16="http://schemas.microsoft.com/office/drawing/2014/main" id="{99FCC5D4-2D22-A9C0-65FF-E8BB761FA9E5}"/>
              </a:ext>
            </a:extLst>
          </p:cNvPr>
          <p:cNvSpPr>
            <a:spLocks noGrp="1"/>
          </p:cNvSpPr>
          <p:nvPr>
            <p:ph sz="half" idx="1"/>
          </p:nvPr>
        </p:nvSpPr>
        <p:spPr/>
        <p:txBody>
          <a:bodyPr/>
          <a:lstStyle/>
          <a:p>
            <a:pPr marL="0" indent="0">
              <a:buNone/>
            </a:pPr>
            <a:r>
              <a:rPr lang="en-US" dirty="0">
                <a:solidFill>
                  <a:schemeClr val="accent5"/>
                </a:solidFill>
              </a:rPr>
              <a:t>President can appoint judges, can pardon a criminal or reduce the punishment or suspend it. They also can pardon a person convicted by court martial.</a:t>
            </a:r>
          </a:p>
        </p:txBody>
      </p:sp>
      <p:pic>
        <p:nvPicPr>
          <p:cNvPr id="6" name="Content Placeholder 5">
            <a:extLst>
              <a:ext uri="{FF2B5EF4-FFF2-40B4-BE49-F238E27FC236}">
                <a16:creationId xmlns:a16="http://schemas.microsoft.com/office/drawing/2014/main" id="{D413C9F4-E611-BDB0-6E7A-38501B40E70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38308" y="2153908"/>
            <a:ext cx="4184650" cy="2185317"/>
          </a:xfrm>
        </p:spPr>
      </p:pic>
    </p:spTree>
    <p:extLst>
      <p:ext uri="{BB962C8B-B14F-4D97-AF65-F5344CB8AC3E}">
        <p14:creationId xmlns:p14="http://schemas.microsoft.com/office/powerpoint/2010/main" val="178752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831B-11BE-EB6E-D1D0-7BA294337920}"/>
              </a:ext>
            </a:extLst>
          </p:cNvPr>
          <p:cNvSpPr>
            <a:spLocks noGrp="1"/>
          </p:cNvSpPr>
          <p:nvPr>
            <p:ph type="title"/>
          </p:nvPr>
        </p:nvSpPr>
        <p:spPr/>
        <p:txBody>
          <a:bodyPr/>
          <a:lstStyle/>
          <a:p>
            <a:r>
              <a:rPr lang="en-US" dirty="0"/>
              <a:t>EMERGENCY POWER OF THE PRESIDENT </a:t>
            </a:r>
          </a:p>
        </p:txBody>
      </p:sp>
      <p:sp>
        <p:nvSpPr>
          <p:cNvPr id="3" name="Content Placeholder 2">
            <a:extLst>
              <a:ext uri="{FF2B5EF4-FFF2-40B4-BE49-F238E27FC236}">
                <a16:creationId xmlns:a16="http://schemas.microsoft.com/office/drawing/2014/main" id="{B26B8B4C-313B-2C26-F672-40AC0AB186BF}"/>
              </a:ext>
            </a:extLst>
          </p:cNvPr>
          <p:cNvSpPr>
            <a:spLocks noGrp="1"/>
          </p:cNvSpPr>
          <p:nvPr>
            <p:ph idx="1"/>
          </p:nvPr>
        </p:nvSpPr>
        <p:spPr/>
        <p:txBody>
          <a:bodyPr/>
          <a:lstStyle/>
          <a:p>
            <a:pPr marL="0" indent="0">
              <a:buNone/>
            </a:pPr>
            <a:r>
              <a:rPr lang="en-US" dirty="0">
                <a:solidFill>
                  <a:schemeClr val="accent5"/>
                </a:solidFill>
              </a:rPr>
              <a:t>There are three types of emergency Power of Indian president. These are as follows:-</a:t>
            </a:r>
          </a:p>
        </p:txBody>
      </p:sp>
      <p:pic>
        <p:nvPicPr>
          <p:cNvPr id="5" name="Picture 4">
            <a:extLst>
              <a:ext uri="{FF2B5EF4-FFF2-40B4-BE49-F238E27FC236}">
                <a16:creationId xmlns:a16="http://schemas.microsoft.com/office/drawing/2014/main" id="{D2441CD9-E452-F637-C75A-603ABFE21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559" y="2767144"/>
            <a:ext cx="6038850" cy="3095625"/>
          </a:xfrm>
          <a:prstGeom prst="rect">
            <a:avLst/>
          </a:prstGeom>
        </p:spPr>
      </p:pic>
    </p:spTree>
    <p:extLst>
      <p:ext uri="{BB962C8B-B14F-4D97-AF65-F5344CB8AC3E}">
        <p14:creationId xmlns:p14="http://schemas.microsoft.com/office/powerpoint/2010/main" val="4171314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7FFD6-E02D-E3B7-869D-AA99AFBD727E}"/>
              </a:ext>
            </a:extLst>
          </p:cNvPr>
          <p:cNvSpPr>
            <a:spLocks noGrp="1"/>
          </p:cNvSpPr>
          <p:nvPr>
            <p:ph type="title"/>
          </p:nvPr>
        </p:nvSpPr>
        <p:spPr/>
        <p:txBody>
          <a:bodyPr/>
          <a:lstStyle/>
          <a:p>
            <a:r>
              <a:rPr lang="en-US" i="1" dirty="0"/>
              <a:t>DISCRETIONARY</a:t>
            </a:r>
            <a:r>
              <a:rPr lang="en-US" dirty="0"/>
              <a:t> </a:t>
            </a:r>
            <a:r>
              <a:rPr lang="en-US" i="1" dirty="0"/>
              <a:t>POWERS</a:t>
            </a:r>
            <a:r>
              <a:rPr lang="en-US" dirty="0"/>
              <a:t> OF THE </a:t>
            </a:r>
            <a:r>
              <a:rPr lang="en-US" i="1" dirty="0"/>
              <a:t>PRESIDENT</a:t>
            </a:r>
            <a:r>
              <a:rPr lang="en-US" dirty="0"/>
              <a:t> </a:t>
            </a:r>
          </a:p>
        </p:txBody>
      </p:sp>
      <p:sp>
        <p:nvSpPr>
          <p:cNvPr id="3" name="Content Placeholder 2">
            <a:extLst>
              <a:ext uri="{FF2B5EF4-FFF2-40B4-BE49-F238E27FC236}">
                <a16:creationId xmlns:a16="http://schemas.microsoft.com/office/drawing/2014/main" id="{FEC4212E-1955-FAAE-CE25-4109C6829356}"/>
              </a:ext>
            </a:extLst>
          </p:cNvPr>
          <p:cNvSpPr>
            <a:spLocks noGrp="1"/>
          </p:cNvSpPr>
          <p:nvPr>
            <p:ph idx="1"/>
          </p:nvPr>
        </p:nvSpPr>
        <p:spPr/>
        <p:txBody>
          <a:bodyPr/>
          <a:lstStyle/>
          <a:p>
            <a:pPr marL="0" indent="0">
              <a:buNone/>
            </a:pPr>
            <a:r>
              <a:rPr lang="en-US" dirty="0">
                <a:solidFill>
                  <a:schemeClr val="accent5"/>
                </a:solidFill>
              </a:rPr>
              <a:t>The discretionary power of the Indian president are not </a:t>
            </a:r>
            <a:r>
              <a:rPr lang="en-US" dirty="0" err="1">
                <a:solidFill>
                  <a:schemeClr val="accent5"/>
                </a:solidFill>
              </a:rPr>
              <a:t>explicity</a:t>
            </a:r>
            <a:r>
              <a:rPr lang="en-US" dirty="0">
                <a:solidFill>
                  <a:schemeClr val="accent5"/>
                </a:solidFill>
              </a:rPr>
              <a:t> mentioned in the Indian constitution, but cases where the Indian president do not act on the advice of </a:t>
            </a:r>
            <a:r>
              <a:rPr lang="en-US" dirty="0" err="1">
                <a:solidFill>
                  <a:schemeClr val="accent5"/>
                </a:solidFill>
              </a:rPr>
              <a:t>CoM.</a:t>
            </a:r>
            <a:r>
              <a:rPr lang="en-US" dirty="0">
                <a:solidFill>
                  <a:schemeClr val="accent5"/>
                </a:solidFill>
              </a:rPr>
              <a:t> The case of discretionary power are as follows:-</a:t>
            </a:r>
          </a:p>
          <a:p>
            <a:r>
              <a:rPr lang="en-US" dirty="0">
                <a:solidFill>
                  <a:schemeClr val="accent5"/>
                </a:solidFill>
              </a:rPr>
              <a:t>Suspensive veto</a:t>
            </a:r>
          </a:p>
          <a:p>
            <a:r>
              <a:rPr lang="en-US" dirty="0">
                <a:solidFill>
                  <a:schemeClr val="accent5"/>
                </a:solidFill>
              </a:rPr>
              <a:t>Pocket veto</a:t>
            </a:r>
          </a:p>
          <a:p>
            <a:r>
              <a:rPr lang="en-US" dirty="0">
                <a:solidFill>
                  <a:schemeClr val="accent5"/>
                </a:solidFill>
              </a:rPr>
              <a:t>President can seek information from Prime Minister</a:t>
            </a:r>
          </a:p>
          <a:p>
            <a:r>
              <a:rPr lang="en-US" dirty="0">
                <a:solidFill>
                  <a:schemeClr val="accent5"/>
                </a:solidFill>
              </a:rPr>
              <a:t>Case of no sitting of both houses</a:t>
            </a:r>
          </a:p>
          <a:p>
            <a:r>
              <a:rPr lang="en-US" dirty="0">
                <a:solidFill>
                  <a:schemeClr val="accent5"/>
                </a:solidFill>
              </a:rPr>
              <a:t>Cade of no majority.</a:t>
            </a:r>
          </a:p>
          <a:p>
            <a:endParaRPr lang="en-US" dirty="0">
              <a:solidFill>
                <a:schemeClr val="accent5"/>
              </a:solidFill>
            </a:endParaRPr>
          </a:p>
        </p:txBody>
      </p:sp>
    </p:spTree>
    <p:extLst>
      <p:ext uri="{BB962C8B-B14F-4D97-AF65-F5344CB8AC3E}">
        <p14:creationId xmlns:p14="http://schemas.microsoft.com/office/powerpoint/2010/main" val="37837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A233-3295-BD10-2242-9A01328A0A59}"/>
              </a:ext>
            </a:extLst>
          </p:cNvPr>
          <p:cNvSpPr>
            <a:spLocks noGrp="1"/>
          </p:cNvSpPr>
          <p:nvPr>
            <p:ph type="title"/>
          </p:nvPr>
        </p:nvSpPr>
        <p:spPr/>
        <p:txBody>
          <a:bodyPr/>
          <a:lstStyle/>
          <a:p>
            <a:r>
              <a:rPr lang="en-US" dirty="0"/>
              <a:t>POSITION OF THE INDIAN PRESIDENT </a:t>
            </a:r>
          </a:p>
        </p:txBody>
      </p:sp>
      <p:sp>
        <p:nvSpPr>
          <p:cNvPr id="3" name="Content Placeholder 2">
            <a:extLst>
              <a:ext uri="{FF2B5EF4-FFF2-40B4-BE49-F238E27FC236}">
                <a16:creationId xmlns:a16="http://schemas.microsoft.com/office/drawing/2014/main" id="{51A4D8C7-2842-C63F-64F2-B25EF737652A}"/>
              </a:ext>
            </a:extLst>
          </p:cNvPr>
          <p:cNvSpPr>
            <a:spLocks noGrp="1"/>
          </p:cNvSpPr>
          <p:nvPr>
            <p:ph idx="1"/>
          </p:nvPr>
        </p:nvSpPr>
        <p:spPr/>
        <p:txBody>
          <a:bodyPr/>
          <a:lstStyle/>
          <a:p>
            <a:pPr marL="0" indent="0">
              <a:buNone/>
            </a:pPr>
            <a:r>
              <a:rPr lang="en-US" dirty="0">
                <a:solidFill>
                  <a:schemeClr val="accent5"/>
                </a:solidFill>
              </a:rPr>
              <a:t>The president is the supreme commander of the Indian Armed forces. Only the president can declare war or conclude peace, on the advice of ministers headed by Prime Minister. All important treatises and contract are made in the President’s name . </a:t>
            </a:r>
          </a:p>
        </p:txBody>
      </p:sp>
    </p:spTree>
    <p:extLst>
      <p:ext uri="{BB962C8B-B14F-4D97-AF65-F5344CB8AC3E}">
        <p14:creationId xmlns:p14="http://schemas.microsoft.com/office/powerpoint/2010/main" val="685071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B5DC-7EE3-00A7-8531-6812E8CA691A}"/>
              </a:ext>
            </a:extLst>
          </p:cNvPr>
          <p:cNvSpPr>
            <a:spLocks noGrp="1"/>
          </p:cNvSpPr>
          <p:nvPr>
            <p:ph type="title"/>
          </p:nvPr>
        </p:nvSpPr>
        <p:spPr/>
        <p:txBody>
          <a:bodyPr anchor="b"/>
          <a:lstStyle/>
          <a:p>
            <a:pPr algn="ctr"/>
            <a:r>
              <a:rPr lang="en-US" dirty="0"/>
              <a:t>THANK YOU </a:t>
            </a:r>
          </a:p>
        </p:txBody>
      </p:sp>
    </p:spTree>
    <p:extLst>
      <p:ext uri="{BB962C8B-B14F-4D97-AF65-F5344CB8AC3E}">
        <p14:creationId xmlns:p14="http://schemas.microsoft.com/office/powerpoint/2010/main" val="41954531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THE PRESIDENT OF INDIA </vt:lpstr>
      <vt:lpstr>INTRODUCTION TO OFFICE OF PRESIDENT </vt:lpstr>
      <vt:lpstr>COMPOSITION OF PRESIDENT </vt:lpstr>
      <vt:lpstr>POWER AND FUNCTIONS OF THE PRESIDENT </vt:lpstr>
      <vt:lpstr>EXECUTIVE POWER OF THE PRESIDENT </vt:lpstr>
      <vt:lpstr>LEGISLATIVE POWERS OF THE PRESIDENT </vt:lpstr>
      <vt:lpstr>FINANCIAL FUNCTIONS OF THE PRESIDENT </vt:lpstr>
      <vt:lpstr>JUDICIAL POWER OF THE PRESIDENT </vt:lpstr>
      <vt:lpstr>EMERGENCY POWER OF THE PRESIDENT </vt:lpstr>
      <vt:lpstr>DISCRETIONARY POWERS OF THE PRESIDENT </vt:lpstr>
      <vt:lpstr>POSITION OF THE INDIAN PRESIDENT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OFFICE OF PRESIDENT </dc:title>
  <dc:creator>lect.aggarwalrupali@gmail.com</dc:creator>
  <cp:lastModifiedBy>lect.aggarwalrupali@gmail.com</cp:lastModifiedBy>
  <cp:revision>4</cp:revision>
  <dcterms:created xsi:type="dcterms:W3CDTF">2023-10-18T04:34:38Z</dcterms:created>
  <dcterms:modified xsi:type="dcterms:W3CDTF">2023-10-21T07:16:28Z</dcterms:modified>
</cp:coreProperties>
</file>